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6" r:id="rId4"/>
    <p:sldId id="261" r:id="rId5"/>
    <p:sldId id="263" r:id="rId6"/>
    <p:sldId id="270" r:id="rId7"/>
    <p:sldId id="271" r:id="rId8"/>
    <p:sldId id="272" r:id="rId9"/>
    <p:sldId id="273" r:id="rId10"/>
    <p:sldId id="274" r:id="rId11"/>
    <p:sldId id="265" r:id="rId12"/>
    <p:sldId id="264" r:id="rId13"/>
    <p:sldId id="259" r:id="rId14"/>
    <p:sldId id="260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yaz" initials="N" lastIdx="0" clrIdx="0">
    <p:extLst>
      <p:ext uri="{19B8F6BF-5375-455C-9EA6-DF929625EA0E}">
        <p15:presenceInfo xmlns:p15="http://schemas.microsoft.com/office/powerpoint/2012/main" userId="Ney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5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57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8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4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5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0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7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7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523A-A19E-4D4D-B0C5-96C251C56B9A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A615B1-C823-463D-AA8A-D161CC8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6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PicsArt_11-18-05.37.2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217" y="798490"/>
            <a:ext cx="5447764" cy="553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50039" y="1584100"/>
            <a:ext cx="5203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Government of Jharkhand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by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Gurunanak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Polytechnic Foundation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PPP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Ghoranegi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P.O-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Ghoranegi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District-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Saraikela-Kharswan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Jharkhand-832401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Helpline: - 7070282812, 9470146439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4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795" y="648359"/>
            <a:ext cx="37144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COURSE 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3572" y="144742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b="1" dirty="0"/>
              <a:t>SEMESTER SYLLABUS</a:t>
            </a:r>
          </a:p>
          <a:p>
            <a:pPr marL="914400" indent="-398463">
              <a:buFont typeface="+mj-lt"/>
              <a:buAutoNum type="arabicPeriod"/>
            </a:pPr>
            <a:r>
              <a:rPr lang="en-US" sz="2000" dirty="0" smtClean="0"/>
              <a:t>Instrumentation System</a:t>
            </a:r>
          </a:p>
          <a:p>
            <a:pPr marL="914400" indent="-398463">
              <a:buFont typeface="+mj-lt"/>
              <a:buAutoNum type="arabicPeriod"/>
            </a:pPr>
            <a:r>
              <a:rPr lang="en-US" sz="2000" dirty="0" smtClean="0"/>
              <a:t>Electrical </a:t>
            </a:r>
            <a:r>
              <a:rPr lang="en-US" sz="2000" dirty="0"/>
              <a:t>Machines </a:t>
            </a:r>
            <a:r>
              <a:rPr lang="en-US" sz="2000" dirty="0" smtClean="0"/>
              <a:t>II</a:t>
            </a:r>
            <a:endParaRPr lang="en-US" sz="2000" dirty="0"/>
          </a:p>
          <a:p>
            <a:pPr marL="914400" indent="-398463">
              <a:buFont typeface="+mj-lt"/>
              <a:buAutoNum type="arabicPeriod"/>
            </a:pPr>
            <a:r>
              <a:rPr lang="en-US" sz="2000" dirty="0" smtClean="0"/>
              <a:t>Electronics </a:t>
            </a:r>
            <a:r>
              <a:rPr lang="en-US" sz="2000" dirty="0"/>
              <a:t>Sys. Design </a:t>
            </a:r>
            <a:r>
              <a:rPr lang="en-US" sz="2000" dirty="0" smtClean="0"/>
              <a:t>&amp; Maintenance</a:t>
            </a:r>
          </a:p>
          <a:p>
            <a:pPr marL="914400" indent="-398463">
              <a:buFont typeface="+mj-lt"/>
              <a:buAutoNum type="arabicPeriod"/>
            </a:pPr>
            <a:r>
              <a:rPr lang="en-US" sz="2000" dirty="0" smtClean="0"/>
              <a:t>Illumination Engineering </a:t>
            </a:r>
            <a:endParaRPr lang="en-US" sz="2000" dirty="0"/>
          </a:p>
          <a:p>
            <a:pPr marL="914400" indent="-398463">
              <a:buFont typeface="+mj-lt"/>
              <a:buAutoNum type="arabicPeriod"/>
            </a:pPr>
            <a:r>
              <a:rPr lang="en-US" sz="2000" dirty="0" smtClean="0"/>
              <a:t>Control </a:t>
            </a:r>
            <a:r>
              <a:rPr lang="en-US" sz="2000" dirty="0"/>
              <a:t>System 	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572" y="361660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b="1" dirty="0"/>
              <a:t>SEMESTER SYLLABUS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Industrial </a:t>
            </a:r>
            <a:r>
              <a:rPr lang="en-US" sz="2000" dirty="0"/>
              <a:t>Engineering &amp; </a:t>
            </a:r>
            <a:r>
              <a:rPr lang="en-US" sz="2000" dirty="0" smtClean="0"/>
              <a:t>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Utilization </a:t>
            </a:r>
            <a:r>
              <a:rPr lang="en-US" sz="2000" dirty="0"/>
              <a:t>of Electrical </a:t>
            </a:r>
            <a:r>
              <a:rPr lang="en-US" sz="2000" dirty="0" smtClean="0"/>
              <a:t>Energy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Power Electronics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Renewable </a:t>
            </a:r>
            <a:r>
              <a:rPr lang="en-US" sz="2000" dirty="0"/>
              <a:t>Energy </a:t>
            </a:r>
            <a:r>
              <a:rPr lang="en-US" sz="2000" dirty="0" smtClean="0"/>
              <a:t>Sources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Communication System/DSP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10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962" y="1057617"/>
            <a:ext cx="5445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EEE DEPARTMENTAL LABORATORY</a:t>
            </a: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62" y="1940613"/>
            <a:ext cx="588218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ELECTRONICS ENGINEERING LAB.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INSTRUMENTATION SYSTEM LAB.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DIGITAL CIRCUIT AND MICROPROCESSOR LAB.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000" dirty="0" smtClean="0"/>
              <a:t>POWER ELECTRONICS LAB.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4"/>
          <a:stretch/>
        </p:blipFill>
        <p:spPr>
          <a:xfrm rot="561645">
            <a:off x="6509561" y="1453460"/>
            <a:ext cx="2352541" cy="1566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>
          <a:xfrm rot="20938406" flipH="1">
            <a:off x="8156527" y="3284825"/>
            <a:ext cx="2033424" cy="1303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10274" b="12774"/>
          <a:stretch/>
        </p:blipFill>
        <p:spPr>
          <a:xfrm rot="398264">
            <a:off x="6234052" y="4424159"/>
            <a:ext cx="1867988" cy="1605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72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87" r="18469" b="10727"/>
          <a:stretch/>
        </p:blipFill>
        <p:spPr>
          <a:xfrm>
            <a:off x="694893" y="661982"/>
            <a:ext cx="4302109" cy="2528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879205" y="1527829"/>
            <a:ext cx="2871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ELECTRONICS ENGINEERING LAB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6" y="3617917"/>
            <a:ext cx="4393117" cy="2650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24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09" y="1422923"/>
            <a:ext cx="6799458" cy="3823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983346" y="592428"/>
            <a:ext cx="5679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INSTRUMENTATION SYSTEM LAB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7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15422" r="4034"/>
          <a:stretch/>
        </p:blipFill>
        <p:spPr>
          <a:xfrm>
            <a:off x="367726" y="272956"/>
            <a:ext cx="4851214" cy="261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71" y="3469993"/>
            <a:ext cx="4647284" cy="261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57333" y="856227"/>
            <a:ext cx="3411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CIRCUIT </a:t>
            </a:r>
          </a:p>
          <a:p>
            <a:pPr algn="ctr"/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MICROPROCESSOR LAB</a:t>
            </a:r>
            <a:endParaRPr lang="en-US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6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501" y="920292"/>
            <a:ext cx="85429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OPPORTUNITIES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SIEMENS LIMITED.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BOSCH LTD.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SCHNEIDER ELECTRIC.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BHEL.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ELECTROSTEEL STEELS LIMITED.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SOFTWARE COMPANY.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AUTOMOTIVE MANUFACTURERS.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ORIGINAL EQUIPMENT MANUFACTURERS (OEM).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 : </a:t>
            </a:r>
            <a:r>
              <a:rPr lang="en-US" dirty="0" smtClean="0"/>
              <a:t> </a:t>
            </a:r>
            <a:r>
              <a:rPr lang="en-US" dirty="0" smtClean="0">
                <a:cs typeface="Times New Roman" panose="02020603050405020304" pitchFamily="18" charset="0"/>
              </a:rPr>
              <a:t>Electrical &amp; Electronics Engineering</a:t>
            </a:r>
            <a:r>
              <a:rPr lang="en-US" dirty="0" smtClean="0"/>
              <a:t> </a:t>
            </a:r>
            <a:r>
              <a:rPr lang="en-US" dirty="0"/>
              <a:t>is a branch where all sorts of 	</a:t>
            </a:r>
            <a:r>
              <a:rPr lang="en-US" dirty="0" smtClean="0"/>
              <a:t>engineering </a:t>
            </a:r>
            <a:r>
              <a:rPr lang="en-US" dirty="0"/>
              <a:t>and technologies </a:t>
            </a:r>
            <a:r>
              <a:rPr lang="en-US" dirty="0" smtClean="0"/>
              <a:t>are </a:t>
            </a:r>
            <a:r>
              <a:rPr lang="en-US" dirty="0"/>
              <a:t>involves e.g. </a:t>
            </a:r>
            <a:r>
              <a:rPr lang="en-US" dirty="0" smtClean="0"/>
              <a:t>Electrical, Electronics,</a:t>
            </a:r>
          </a:p>
          <a:p>
            <a:r>
              <a:rPr lang="en-US" dirty="0" smtClean="0"/>
              <a:t>	IT Industry, Software &amp; Hardware Industries.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9436" y="2980214"/>
            <a:ext cx="3855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THANK-YOU</a:t>
            </a:r>
            <a:endParaRPr lang="en-US" sz="54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0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"/>
          <a:stretch/>
        </p:blipFill>
        <p:spPr>
          <a:xfrm>
            <a:off x="-1" y="0"/>
            <a:ext cx="12192001" cy="6792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9029" y="6509657"/>
            <a:ext cx="1741714" cy="369332"/>
          </a:xfrm>
          <a:prstGeom prst="rect">
            <a:avLst/>
          </a:prstGeom>
          <a:solidFill>
            <a:srgbClr val="1C7BD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466" y="467363"/>
            <a:ext cx="85945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:</a:t>
            </a:r>
          </a:p>
          <a:p>
            <a:pPr algn="just"/>
            <a:endParaRPr lang="en-US" sz="1400" dirty="0"/>
          </a:p>
          <a:p>
            <a:pPr algn="just"/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of ELECTRICAL &amp; ELECTRONICS ENGINEERING was established in the year 2017 at the very inception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Chandil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Colytechnic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Chandil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department started with a 3 years Diploma in ELECTRICAL &amp; ELECTRONICS ENGINEERING (capacity of 60 students). The department offers courses to ensure a regular supply of top notch Electrical &amp; Electronics Engineers who have hands on experience and are well versed with latest Electrical &amp; Electronics Technology to fill up the demand gap between industry and academic.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&amp; Electronics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students get exposure to practically all fields of engineering.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38" y="313898"/>
            <a:ext cx="94367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 place of academic excellence by imparting quality teaching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carrying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research and technology development in frontier areas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&amp; Electronics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lectrical &amp; Electronics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ngineers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strong theoretical foundation, good design experience and exposure to research and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post-graduate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lectrical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 Engineers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strong theoretical foundation and research and development experiences in their chosen discipline.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researchers who have clear thinking, articulation and interest to carryout theoretical and /or applied research resulting in significant advancement of the field of specialization.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 place for innovation and technology development in frontier areas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lectrical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ngineering.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633443"/>
            <a:ext cx="1077019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Offers The Following Degrees For Higher Studies :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Tech in Electronics &amp; Communication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Tech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Electrical &amp; Electronics Engineering.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Tech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specializations	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Signal Processing.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 VLSI.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iii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Communication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iv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v)  Power Electronics.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vi) Power System.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degree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all the major areas of faculty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expertise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mentioned above.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225" y="499861"/>
            <a:ext cx="8168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 Ten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EEE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in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Century.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128" y="1172866"/>
            <a:ext cx="93565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Electric Powered Personal Flying </a:t>
            </a:r>
            <a:r>
              <a:rPr lang="en-US" dirty="0" smtClean="0"/>
              <a:t>Machine.</a:t>
            </a:r>
            <a:endParaRPr lang="en-US" sz="16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cs typeface="Times New Roman" panose="02020603050405020304" pitchFamily="18" charset="0"/>
              </a:rPr>
              <a:t>Computer-aided Engineering </a:t>
            </a:r>
            <a:r>
              <a:rPr lang="en-US" dirty="0" smtClean="0">
                <a:cs typeface="Times New Roman" panose="02020603050405020304" pitchFamily="18" charset="0"/>
              </a:rPr>
              <a:t>Technology.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Satellite &amp; Navigation </a:t>
            </a:r>
            <a:r>
              <a:rPr lang="en-US" dirty="0" smtClean="0"/>
              <a:t>System.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Energy Storage Device from </a:t>
            </a:r>
            <a:r>
              <a:rPr lang="en-US" dirty="0" smtClean="0"/>
              <a:t>Nature.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Electrical Power Converter that Allows Grid to Easily Accept Power from Renewable </a:t>
            </a:r>
            <a:r>
              <a:rPr lang="en-US" dirty="0" smtClean="0"/>
              <a:t>Energy.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Developing Technology for Autism and Behavioral </a:t>
            </a:r>
            <a:r>
              <a:rPr lang="en-US" dirty="0" smtClean="0"/>
              <a:t>Therapy.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Research &amp; Development </a:t>
            </a:r>
            <a:r>
              <a:rPr lang="en-US" dirty="0" smtClean="0"/>
              <a:t>Sector.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Automobile.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Household Appliances( AC, Refrigerator, Cooler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smtClean="0"/>
              <a:t>).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Aircraft &amp; </a:t>
            </a:r>
            <a:r>
              <a:rPr lang="en-US" dirty="0" err="1" smtClean="0"/>
              <a:t>Defence</a:t>
            </a:r>
            <a:r>
              <a:rPr lang="en-US" dirty="0" smtClean="0"/>
              <a:t> </a:t>
            </a:r>
            <a:r>
              <a:rPr lang="en-US" dirty="0" err="1" smtClean="0"/>
              <a:t>Organisation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946" y="2393547"/>
            <a:ext cx="1000654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Electrical </a:t>
            </a:r>
            <a:r>
              <a:rPr lang="en-US" dirty="0" smtClean="0"/>
              <a:t>and Electronics </a:t>
            </a:r>
            <a:r>
              <a:rPr lang="en-US" dirty="0"/>
              <a:t>Engineers have good Graduate </a:t>
            </a:r>
            <a:r>
              <a:rPr lang="en-US" dirty="0" smtClean="0"/>
              <a:t>Prospects.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Global </a:t>
            </a:r>
            <a:r>
              <a:rPr lang="en-US" dirty="0" smtClean="0"/>
              <a:t>opportunities.</a:t>
            </a:r>
            <a:endParaRPr lang="en-US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Electrical and Electronics </a:t>
            </a:r>
            <a:r>
              <a:rPr lang="en-US" dirty="0" smtClean="0"/>
              <a:t>Engineers </a:t>
            </a:r>
            <a:r>
              <a:rPr lang="en-US" dirty="0"/>
              <a:t>are always in </a:t>
            </a:r>
            <a:r>
              <a:rPr lang="en-US" dirty="0" smtClean="0"/>
              <a:t>demand.</a:t>
            </a:r>
            <a:endParaRPr lang="en-US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Electrical </a:t>
            </a:r>
            <a:r>
              <a:rPr lang="en-US" dirty="0"/>
              <a:t>and </a:t>
            </a:r>
            <a:r>
              <a:rPr lang="en-US" dirty="0" smtClean="0"/>
              <a:t>Electronics </a:t>
            </a:r>
            <a:r>
              <a:rPr lang="en-US" dirty="0"/>
              <a:t>Engineers are at the forefront of future </a:t>
            </a:r>
            <a:r>
              <a:rPr lang="en-US" dirty="0" smtClean="0"/>
              <a:t>technologies.</a:t>
            </a:r>
            <a:endParaRPr lang="en-US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High CTC.</a:t>
            </a:r>
            <a:endParaRPr lang="en-US" dirty="0" smtClean="0">
              <a:solidFill>
                <a:srgbClr val="445963"/>
              </a:solidFill>
            </a:endParaRPr>
          </a:p>
          <a:p>
            <a:endParaRPr lang="en-US" i="0" dirty="0">
              <a:solidFill>
                <a:srgbClr val="445963"/>
              </a:solidFill>
              <a:effectLst/>
              <a:latin typeface="PT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50" y="582687"/>
            <a:ext cx="7859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choose Electrical and Electronic  Engineering</a:t>
            </a:r>
          </a:p>
          <a:p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Polytechnic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150" y="1574442"/>
            <a:ext cx="9002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EEE </a:t>
            </a:r>
            <a:r>
              <a:rPr lang="en-US" dirty="0"/>
              <a:t>is an Electrical Engineering &amp; Electronics Engineering discipline which </a:t>
            </a:r>
            <a:r>
              <a:rPr lang="en-US" dirty="0" smtClean="0"/>
              <a:t>utilizes          </a:t>
            </a:r>
          </a:p>
          <a:p>
            <a:r>
              <a:rPr lang="en-US" dirty="0"/>
              <a:t> </a:t>
            </a:r>
            <a:r>
              <a:rPr lang="en-US" dirty="0" smtClean="0"/>
              <a:t>    nonlinear </a:t>
            </a:r>
            <a:r>
              <a:rPr lang="en-US" dirty="0"/>
              <a:t>and active electrical components (such as semiconductor </a:t>
            </a:r>
            <a:r>
              <a:rPr lang="en-US" dirty="0" smtClean="0"/>
              <a:t>devices,   </a:t>
            </a:r>
          </a:p>
          <a:p>
            <a:r>
              <a:rPr lang="en-US" dirty="0" smtClean="0"/>
              <a:t>     especially transistors, diodes and integrated circuits) to design electronic   </a:t>
            </a:r>
          </a:p>
          <a:p>
            <a:r>
              <a:rPr lang="en-US" dirty="0" smtClean="0"/>
              <a:t>     </a:t>
            </a:r>
            <a:r>
              <a:rPr lang="en-US" dirty="0"/>
              <a:t>circuits, devices, VLSI devices and their systems.</a:t>
            </a:r>
          </a:p>
        </p:txBody>
      </p:sp>
    </p:spTree>
    <p:extLst>
      <p:ext uri="{BB962C8B-B14F-4D97-AF65-F5344CB8AC3E}">
        <p14:creationId xmlns:p14="http://schemas.microsoft.com/office/powerpoint/2010/main" val="8731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4234" y="595061"/>
            <a:ext cx="40751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get in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CPC ?</a:t>
            </a: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282" y="1316329"/>
            <a:ext cx="90342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+mj-lt"/>
              </a:rPr>
              <a:t>Professionals working in: industry, </a:t>
            </a:r>
            <a:r>
              <a:rPr lang="en-US" dirty="0" err="1" smtClean="0">
                <a:latin typeface="+mj-lt"/>
              </a:rPr>
              <a:t>academic,government</a:t>
            </a:r>
            <a:r>
              <a:rPr lang="en-US" dirty="0" smtClean="0">
                <a:latin typeface="+mj-lt"/>
              </a:rPr>
              <a:t> and so on...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+mj-lt"/>
              </a:rPr>
              <a:t>NPTEL.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+mj-lt"/>
              </a:rPr>
              <a:t>Hands on experience.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+mj-lt"/>
              </a:rPr>
              <a:t>Advance workshop.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+mj-lt"/>
              </a:rPr>
              <a:t>Personality development classes.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+mj-lt"/>
              </a:rPr>
              <a:t>Goal oriented teaching.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9287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851" y="720075"/>
            <a:ext cx="58741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COURSE STRUCTURE</a:t>
            </a: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8644" y="1453994"/>
            <a:ext cx="65163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and </a:t>
            </a: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  <a:r>
              <a:rPr lang="en-US" b="1" dirty="0" smtClean="0"/>
              <a:t>SEMESTER </a:t>
            </a:r>
            <a:r>
              <a:rPr lang="en-US" dirty="0" smtClean="0"/>
              <a:t>– COMMON FOR ALL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SEMESTER SYLLABUS</a:t>
            </a:r>
          </a:p>
          <a:p>
            <a:pPr marL="1320800" lvl="1" indent="-514350">
              <a:buFont typeface="+mj-lt"/>
              <a:buAutoNum type="arabicPeriod"/>
            </a:pPr>
            <a:r>
              <a:rPr lang="en-US" sz="2000" dirty="0" smtClean="0"/>
              <a:t>Engineering Math – </a:t>
            </a:r>
            <a:r>
              <a:rPr lang="en-US" sz="2000" dirty="0" smtClean="0"/>
              <a:t>III</a:t>
            </a:r>
            <a:endParaRPr lang="en-US" sz="2000" dirty="0" smtClean="0"/>
          </a:p>
          <a:p>
            <a:pPr marL="1320800" lvl="1" indent="-514350">
              <a:buFont typeface="+mj-lt"/>
              <a:buAutoNum type="arabicPeriod"/>
            </a:pPr>
            <a:r>
              <a:rPr lang="en-US" sz="2000" dirty="0" smtClean="0"/>
              <a:t>Electrical Engineering</a:t>
            </a:r>
            <a:endParaRPr lang="en-US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320800" lvl="1" indent="-514350">
              <a:buFont typeface="+mj-lt"/>
              <a:buAutoNum type="arabicPeriod"/>
            </a:pPr>
            <a:r>
              <a:rPr lang="en-US" sz="2000" dirty="0" smtClean="0"/>
              <a:t>Measurement</a:t>
            </a:r>
          </a:p>
          <a:p>
            <a:pPr marL="1320800" lvl="1" indent="-514350">
              <a:buFont typeface="+mj-lt"/>
              <a:buAutoNum type="arabicPeriod"/>
            </a:pPr>
            <a:r>
              <a:rPr lang="en-US" sz="2000" dirty="0" smtClean="0"/>
              <a:t>Electronics Engineering</a:t>
            </a:r>
          </a:p>
          <a:p>
            <a:pPr marL="1320800" lvl="1" indent="-514350">
              <a:buFont typeface="+mj-lt"/>
              <a:buAutoNum type="arabicPeriod"/>
            </a:pPr>
            <a:r>
              <a:rPr lang="en-US" sz="2000" dirty="0" smtClean="0"/>
              <a:t>Basic </a:t>
            </a:r>
            <a:r>
              <a:rPr lang="en-US" sz="2000" dirty="0"/>
              <a:t>Engineering(C&amp;M</a:t>
            </a:r>
            <a:r>
              <a:rPr lang="en-US" sz="2000" dirty="0" smtClean="0"/>
              <a:t>)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8643" y="4188461"/>
            <a:ext cx="65163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dirty="0" smtClean="0"/>
              <a:t> </a:t>
            </a:r>
            <a:r>
              <a:rPr lang="en-US" b="1" dirty="0"/>
              <a:t>SEMESTER </a:t>
            </a:r>
            <a:r>
              <a:rPr lang="en-US" b="1" dirty="0" smtClean="0"/>
              <a:t>SYLLABUS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Network Theory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Electrical </a:t>
            </a:r>
            <a:r>
              <a:rPr lang="en-US" sz="2000" dirty="0"/>
              <a:t>Machine </a:t>
            </a:r>
            <a:r>
              <a:rPr lang="en-US" sz="2000" dirty="0" smtClean="0"/>
              <a:t>I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Microprocessor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Electrical </a:t>
            </a:r>
            <a:r>
              <a:rPr lang="en-US" sz="2000" dirty="0"/>
              <a:t>Estimation &amp; </a:t>
            </a:r>
            <a:r>
              <a:rPr lang="en-US" sz="2000" dirty="0" smtClean="0"/>
              <a:t>Costing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Power System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594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PT Sans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Neyaz</dc:creator>
  <cp:lastModifiedBy>Neyaz</cp:lastModifiedBy>
  <cp:revision>56</cp:revision>
  <dcterms:created xsi:type="dcterms:W3CDTF">2020-01-01T07:31:41Z</dcterms:created>
  <dcterms:modified xsi:type="dcterms:W3CDTF">2020-01-03T10:23:53Z</dcterms:modified>
</cp:coreProperties>
</file>